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  <p:sldMasterId id="2147483817" r:id="rId4"/>
  </p:sldMasterIdLst>
  <p:notesMasterIdLst>
    <p:notesMasterId r:id="rId21"/>
  </p:notesMasterIdLst>
  <p:sldIdLst>
    <p:sldId id="521" r:id="rId5"/>
    <p:sldId id="488" r:id="rId6"/>
    <p:sldId id="423" r:id="rId7"/>
    <p:sldId id="424" r:id="rId8"/>
    <p:sldId id="425" r:id="rId9"/>
    <p:sldId id="427" r:id="rId10"/>
    <p:sldId id="428" r:id="rId11"/>
    <p:sldId id="440" r:id="rId12"/>
    <p:sldId id="429" r:id="rId13"/>
    <p:sldId id="430" r:id="rId14"/>
    <p:sldId id="432" r:id="rId15"/>
    <p:sldId id="454" r:id="rId16"/>
    <p:sldId id="458" r:id="rId17"/>
    <p:sldId id="459" r:id="rId18"/>
    <p:sldId id="456" r:id="rId19"/>
    <p:sldId id="522" r:id="rId20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8" autoAdjust="0"/>
    <p:restoredTop sz="94660"/>
  </p:normalViewPr>
  <p:slideViewPr>
    <p:cSldViewPr snapToGrid="0">
      <p:cViewPr varScale="1">
        <p:scale>
          <a:sx n="50" d="100"/>
          <a:sy n="50" d="100"/>
        </p:scale>
        <p:origin x="1752" y="36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5\25%20-%20&#927;&#928;&#917;&#922;&#917;&#928;&#917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5C73-46FD-ABEF-2C7815B9AF8E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[Book1]Sheet1!$B$3:$B$7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[Book1]Sheet1!$E$3:$E$7</c:f>
              <c:numCache>
                <c:formatCode>0.0</c:formatCode>
                <c:ptCount val="5"/>
                <c:pt idx="0">
                  <c:v>81.233756534727391</c:v>
                </c:pt>
                <c:pt idx="1">
                  <c:v>11.572815533980595</c:v>
                </c:pt>
                <c:pt idx="2">
                  <c:v>2.0871296987801844</c:v>
                </c:pt>
                <c:pt idx="3">
                  <c:v>3.1117749564351507</c:v>
                </c:pt>
                <c:pt idx="4">
                  <c:v>1.994523276076674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35-43B9-A1BC-D81B34A30F9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[Book1.xlsx]Sheet2!$A$2</c:f>
              <c:strCache>
                <c:ptCount val="1"/>
                <c:pt idx="0">
                  <c:v>Κ. ΜΗΤΣΟΤΑΚΗΣ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895813660686182E-2"/>
                  <c:y val="2.020202020202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1B-4DEC-B710-2C873060D66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[Book1.xlsx]Sheet2!$B$1:$G$1</c:f>
              <c:strCache>
                <c:ptCount val="6"/>
                <c:pt idx="0">
                  <c:v>Νοέμβριος 2024</c:v>
                </c:pt>
                <c:pt idx="1">
                  <c:v>Δεκέμβριος  2024 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Ιούλιος 2025</c:v>
                </c:pt>
              </c:strCache>
            </c:strRef>
          </c:cat>
          <c:val>
            <c:numRef>
              <c:f>[Book1.xlsx]Sheet2!$B$2:$G$2</c:f>
              <c:numCache>
                <c:formatCode>0.00%</c:formatCode>
                <c:ptCount val="6"/>
                <c:pt idx="0">
                  <c:v>0.308</c:v>
                </c:pt>
                <c:pt idx="1">
                  <c:v>0.32400000000000001</c:v>
                </c:pt>
                <c:pt idx="2">
                  <c:v>0.32800000000000001</c:v>
                </c:pt>
                <c:pt idx="3">
                  <c:v>0.252</c:v>
                </c:pt>
                <c:pt idx="4">
                  <c:v>0.30399999999999999</c:v>
                </c:pt>
                <c:pt idx="5">
                  <c:v>0.27400000000000002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DD-495B-B57D-2174E66C5CD5}"/>
            </c:ext>
          </c:extLst>
        </c:ser>
        <c:ser>
          <c:idx val="1"/>
          <c:order val="1"/>
          <c:tx>
            <c:strRef>
              <c:f>[Book1.xlsx]Sheet2!$A$3</c:f>
              <c:strCache>
                <c:ptCount val="1"/>
                <c:pt idx="0">
                  <c:v>Ν. ΑΝΔΡΟΥΛΑΚΗΣ 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[Book1.xlsx]Sheet2!$B$1:$G$1</c:f>
              <c:strCache>
                <c:ptCount val="6"/>
                <c:pt idx="0">
                  <c:v>Νοέμβριος 2024</c:v>
                </c:pt>
                <c:pt idx="1">
                  <c:v>Δεκέμβριος  2024 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Ιούλιος 2025</c:v>
                </c:pt>
              </c:strCache>
            </c:strRef>
          </c:cat>
          <c:val>
            <c:numRef>
              <c:f>[Book1.xlsx]Sheet2!$B$3:$G$3</c:f>
              <c:numCache>
                <c:formatCode>0.00%</c:formatCode>
                <c:ptCount val="6"/>
                <c:pt idx="0">
                  <c:v>9.5000000000000001E-2</c:v>
                </c:pt>
                <c:pt idx="1">
                  <c:v>7.9000000000000001E-2</c:v>
                </c:pt>
                <c:pt idx="2">
                  <c:v>6.9000000000000006E-2</c:v>
                </c:pt>
                <c:pt idx="3">
                  <c:v>6.3E-2</c:v>
                </c:pt>
                <c:pt idx="4">
                  <c:v>4.9000000000000002E-2</c:v>
                </c:pt>
                <c:pt idx="5">
                  <c:v>7.0999999999999994E-2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DD-495B-B57D-2174E66C5CD5}"/>
            </c:ext>
          </c:extLst>
        </c:ser>
        <c:ser>
          <c:idx val="2"/>
          <c:order val="2"/>
          <c:tx>
            <c:strRef>
              <c:f>[Book1.xlsx]Sheet2!$A$4</c:f>
              <c:strCache>
                <c:ptCount val="1"/>
                <c:pt idx="0">
                  <c:v>Z. ΚΩΝΣΤΑΝΤΟΠΟΥΛΟΥ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[Book1.xlsx]Sheet2!$B$1:$G$1</c:f>
              <c:strCache>
                <c:ptCount val="6"/>
                <c:pt idx="0">
                  <c:v>Νοέμβριος 2024</c:v>
                </c:pt>
                <c:pt idx="1">
                  <c:v>Δεκέμβριος  2024 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Ιούλιος 2025</c:v>
                </c:pt>
              </c:strCache>
            </c:strRef>
          </c:cat>
          <c:val>
            <c:numRef>
              <c:f>[Book1.xlsx]Sheet2!$B$4:$G$4</c:f>
              <c:numCache>
                <c:formatCode>0.00%</c:formatCode>
                <c:ptCount val="6"/>
                <c:pt idx="0">
                  <c:v>7.0000000000000007E-2</c:v>
                </c:pt>
                <c:pt idx="1">
                  <c:v>6.2E-2</c:v>
                </c:pt>
                <c:pt idx="2">
                  <c:v>4.9000000000000002E-2</c:v>
                </c:pt>
                <c:pt idx="3">
                  <c:v>0.109</c:v>
                </c:pt>
                <c:pt idx="4">
                  <c:v>0.113</c:v>
                </c:pt>
                <c:pt idx="5">
                  <c:v>9.6000000000000002E-2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DD-495B-B57D-2174E66C5CD5}"/>
            </c:ext>
          </c:extLst>
        </c:ser>
        <c:ser>
          <c:idx val="3"/>
          <c:order val="3"/>
          <c:tx>
            <c:strRef>
              <c:f>[Book1.xlsx]Sheet2!$A$5</c:f>
              <c:strCache>
                <c:ptCount val="1"/>
                <c:pt idx="0">
                  <c:v>ΚΑΝΕΝΑΣ</c:v>
                </c:pt>
              </c:strCache>
            </c:strRef>
          </c:tx>
          <c:spPr>
            <a:ln>
              <a:solidFill>
                <a:schemeClr val="bg2">
                  <a:lumMod val="1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147623544224111E-2"/>
                  <c:y val="-1.5712682379349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21B-4DEC-B710-2C873060D66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[Book1.xlsx]Sheet2!$B$1:$G$1</c:f>
              <c:strCache>
                <c:ptCount val="6"/>
                <c:pt idx="0">
                  <c:v>Νοέμβριος 2024</c:v>
                </c:pt>
                <c:pt idx="1">
                  <c:v>Δεκέμβριος  2024 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Ιούλιος 2025</c:v>
                </c:pt>
              </c:strCache>
            </c:strRef>
          </c:cat>
          <c:val>
            <c:numRef>
              <c:f>[Book1.xlsx]Sheet2!$B$5:$G$5</c:f>
              <c:numCache>
                <c:formatCode>0.00%</c:formatCode>
                <c:ptCount val="6"/>
                <c:pt idx="0">
                  <c:v>0.315</c:v>
                </c:pt>
                <c:pt idx="1">
                  <c:v>0.3</c:v>
                </c:pt>
                <c:pt idx="2">
                  <c:v>0.28299999999999997</c:v>
                </c:pt>
                <c:pt idx="3">
                  <c:v>0.33800000000000002</c:v>
                </c:pt>
                <c:pt idx="4">
                  <c:v>0.317</c:v>
                </c:pt>
                <c:pt idx="5">
                  <c:v>0.31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DD-495B-B57D-2174E66C5C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98695168"/>
        <c:axId val="198696960"/>
      </c:lineChart>
      <c:catAx>
        <c:axId val="1986951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8696960"/>
        <c:crosses val="autoZero"/>
        <c:auto val="1"/>
        <c:lblAlgn val="ctr"/>
        <c:lblOffset val="100"/>
        <c:noMultiLvlLbl val="0"/>
      </c:catAx>
      <c:valAx>
        <c:axId val="198696960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98695168"/>
        <c:crosses val="autoZero"/>
        <c:crossBetween val="between"/>
      </c:valAx>
    </c:plotArea>
    <c:legend>
      <c:legendPos val="t"/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[Book1.xlsx]Sheet1!$B$166:$B$179</c:f>
              <c:strCache>
                <c:ptCount val="14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  <c:pt idx="7">
                  <c:v>ΜΕΡΑ25</c:v>
                </c:pt>
                <c:pt idx="8">
                  <c:v>ΝΕΑ ΑΡΙΣΤΕΡΑ</c:v>
                </c:pt>
                <c:pt idx="9">
                  <c:v>ΦΩΝΗ ΛΟΓΙΚΗΣ</c:v>
                </c:pt>
                <c:pt idx="10">
                  <c:v>ΣΠΑΡΤΙΑΤΕΣ</c:v>
                </c:pt>
                <c:pt idx="11">
                  <c:v>Κίνημα Δημοκρατίας</c:v>
                </c:pt>
                <c:pt idx="12">
                  <c:v>ΑΛΛΟ</c:v>
                </c:pt>
                <c:pt idx="13">
                  <c:v>ΑΝΑΠΟΦΑΣΙΣΤΟΙ</c:v>
                </c:pt>
              </c:strCache>
            </c:strRef>
          </c:cat>
          <c:val>
            <c:numRef>
              <c:f>[Book1.xlsx]Sheet1!$E$166:$E$179</c:f>
              <c:numCache>
                <c:formatCode>0.0</c:formatCode>
                <c:ptCount val="14"/>
                <c:pt idx="0">
                  <c:v>24.782608695652176</c:v>
                </c:pt>
                <c:pt idx="1">
                  <c:v>4.5652173913043477</c:v>
                </c:pt>
                <c:pt idx="2">
                  <c:v>11.521739130434783</c:v>
                </c:pt>
                <c:pt idx="3">
                  <c:v>6.6304347826086953</c:v>
                </c:pt>
                <c:pt idx="4">
                  <c:v>8.695652173913043</c:v>
                </c:pt>
                <c:pt idx="5">
                  <c:v>11.413043478260869</c:v>
                </c:pt>
                <c:pt idx="6">
                  <c:v>2.6086956521739131</c:v>
                </c:pt>
                <c:pt idx="7">
                  <c:v>2.7173913043478262</c:v>
                </c:pt>
                <c:pt idx="8">
                  <c:v>1.4130434782608696</c:v>
                </c:pt>
                <c:pt idx="9">
                  <c:v>2.1739130434782608</c:v>
                </c:pt>
                <c:pt idx="10">
                  <c:v>0.97826086956521741</c:v>
                </c:pt>
                <c:pt idx="11">
                  <c:v>2.6086956521739131</c:v>
                </c:pt>
                <c:pt idx="12">
                  <c:v>2.9347826086956523</c:v>
                </c:pt>
                <c:pt idx="13">
                  <c:v>16.956521739130434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10-4ED6-9791-105FA01236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4255104"/>
        <c:axId val="194281472"/>
        <c:axId val="0"/>
      </c:bar3DChart>
      <c:catAx>
        <c:axId val="1942551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4281472"/>
        <c:crosses val="autoZero"/>
        <c:auto val="1"/>
        <c:lblAlgn val="ctr"/>
        <c:lblOffset val="100"/>
        <c:noMultiLvlLbl val="0"/>
      </c:catAx>
      <c:valAx>
        <c:axId val="1942814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94255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[Book1.xlsx]Sheet1!$B$184:$B$196</c:f>
              <c:strCache>
                <c:ptCount val="13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  <c:pt idx="7">
                  <c:v>ΜΕΡΑ25</c:v>
                </c:pt>
                <c:pt idx="8">
                  <c:v>ΝΕΑ ΑΡΙΣΤΕΡΑ</c:v>
                </c:pt>
                <c:pt idx="9">
                  <c:v>ΦΩΝΗ ΛΟΓΙΚΗΣ</c:v>
                </c:pt>
                <c:pt idx="10">
                  <c:v>ΣΠΑΡΤΙΑΤΕΣ</c:v>
                </c:pt>
                <c:pt idx="11">
                  <c:v>Κίνημα Δημοκρατίας</c:v>
                </c:pt>
                <c:pt idx="12">
                  <c:v>ΑΛΛΟ</c:v>
                </c:pt>
              </c:strCache>
            </c:strRef>
          </c:cat>
          <c:val>
            <c:numRef>
              <c:f>[Book1.xlsx]Sheet1!$E$184:$E$196</c:f>
              <c:numCache>
                <c:formatCode>0.0</c:formatCode>
                <c:ptCount val="13"/>
                <c:pt idx="0">
                  <c:v>29.842931937172771</c:v>
                </c:pt>
                <c:pt idx="1">
                  <c:v>5.4973821989528791</c:v>
                </c:pt>
                <c:pt idx="2">
                  <c:v>13.874345549738219</c:v>
                </c:pt>
                <c:pt idx="3">
                  <c:v>7.984293193717277</c:v>
                </c:pt>
                <c:pt idx="4">
                  <c:v>10.471204188481675</c:v>
                </c:pt>
                <c:pt idx="5">
                  <c:v>13.743455497382199</c:v>
                </c:pt>
                <c:pt idx="6">
                  <c:v>3.1413612565445024</c:v>
                </c:pt>
                <c:pt idx="7">
                  <c:v>3.2722513089005232</c:v>
                </c:pt>
                <c:pt idx="8">
                  <c:v>1.7015706806282722</c:v>
                </c:pt>
                <c:pt idx="9">
                  <c:v>2.6178010471204187</c:v>
                </c:pt>
                <c:pt idx="10">
                  <c:v>1.1780104712041883</c:v>
                </c:pt>
                <c:pt idx="11">
                  <c:v>3.1413612565445024</c:v>
                </c:pt>
                <c:pt idx="12">
                  <c:v>3.5340314136125652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A7-4016-8803-840E7CFF33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3625472"/>
        <c:axId val="194254720"/>
        <c:axId val="0"/>
      </c:bar3DChart>
      <c:catAx>
        <c:axId val="193625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4254720"/>
        <c:crosses val="autoZero"/>
        <c:auto val="1"/>
        <c:lblAlgn val="ctr"/>
        <c:lblOffset val="100"/>
        <c:noMultiLvlLbl val="0"/>
      </c:catAx>
      <c:valAx>
        <c:axId val="19425472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9362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849543594586088E-2"/>
          <c:y val="7.5204362081002507E-2"/>
          <c:w val="0.97230091281082787"/>
          <c:h val="0.85124508426345702"/>
        </c:manualLayout>
      </c:layout>
      <c:lineChart>
        <c:grouping val="standard"/>
        <c:varyColors val="0"/>
        <c:ser>
          <c:idx val="0"/>
          <c:order val="0"/>
          <c:tx>
            <c:strRef>
              <c:f>[Book1.xlsx]Sheet2!$A$11</c:f>
              <c:strCache>
                <c:ptCount val="1"/>
                <c:pt idx="0">
                  <c:v>ΝΔ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[Book1.xlsx]Sheet2!$B$10:$H$10</c:f>
              <c:strCache>
                <c:ptCount val="7"/>
                <c:pt idx="0">
                  <c:v>Νοέμβριος 2024</c:v>
                </c:pt>
                <c:pt idx="1">
                  <c:v>Δεκέμβριος 2024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21/5/2025</c:v>
                </c:pt>
                <c:pt idx="6">
                  <c:v>Ιούλιος 2025</c:v>
                </c:pt>
              </c:strCache>
            </c:strRef>
          </c:cat>
          <c:val>
            <c:numRef>
              <c:f>[Book1.xlsx]Sheet2!$B$11:$H$11</c:f>
              <c:numCache>
                <c:formatCode>General</c:formatCode>
                <c:ptCount val="7"/>
                <c:pt idx="0">
                  <c:v>29.8</c:v>
                </c:pt>
                <c:pt idx="1">
                  <c:v>30.2</c:v>
                </c:pt>
                <c:pt idx="2">
                  <c:v>30.8</c:v>
                </c:pt>
                <c:pt idx="3">
                  <c:v>28.1</c:v>
                </c:pt>
                <c:pt idx="4">
                  <c:v>30</c:v>
                </c:pt>
                <c:pt idx="5">
                  <c:v>30.4</c:v>
                </c:pt>
                <c:pt idx="6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F-4136-9B64-89FFA24956B9}"/>
            </c:ext>
          </c:extLst>
        </c:ser>
        <c:ser>
          <c:idx val="1"/>
          <c:order val="1"/>
          <c:tx>
            <c:strRef>
              <c:f>[Book1.xlsx]Sheet2!$A$12</c:f>
              <c:strCache>
                <c:ptCount val="1"/>
                <c:pt idx="0">
                  <c:v>ΠΑΣΟΚ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2.5180988353794734E-3"/>
                  <c:y val="-1.7957351290684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AC-4496-A8C4-41596BD543E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[Book1.xlsx]Sheet2!$B$10:$H$10</c:f>
              <c:strCache>
                <c:ptCount val="7"/>
                <c:pt idx="0">
                  <c:v>Νοέμβριος 2024</c:v>
                </c:pt>
                <c:pt idx="1">
                  <c:v>Δεκέμβριος 2024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21/5/2025</c:v>
                </c:pt>
                <c:pt idx="6">
                  <c:v>Ιούλιος 2025</c:v>
                </c:pt>
              </c:strCache>
            </c:strRef>
          </c:cat>
          <c:val>
            <c:numRef>
              <c:f>[Book1.xlsx]Sheet2!$B$12:$H$12</c:f>
              <c:numCache>
                <c:formatCode>General</c:formatCode>
                <c:ptCount val="7"/>
                <c:pt idx="0">
                  <c:v>20.399999999999999</c:v>
                </c:pt>
                <c:pt idx="1">
                  <c:v>18.600000000000001</c:v>
                </c:pt>
                <c:pt idx="2">
                  <c:v>17.399999999999999</c:v>
                </c:pt>
                <c:pt idx="3">
                  <c:v>14.3</c:v>
                </c:pt>
                <c:pt idx="4">
                  <c:v>13</c:v>
                </c:pt>
                <c:pt idx="5">
                  <c:v>13.4</c:v>
                </c:pt>
                <c:pt idx="6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F-4136-9B64-89FFA24956B9}"/>
            </c:ext>
          </c:extLst>
        </c:ser>
        <c:ser>
          <c:idx val="2"/>
          <c:order val="2"/>
          <c:tx>
            <c:strRef>
              <c:f>[Book1.xlsx]Sheet2!$A$13</c:f>
              <c:strCache>
                <c:ptCount val="1"/>
                <c:pt idx="0">
                  <c:v>ΣΥΡΙΖΑ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[Book1.xlsx]Sheet2!$B$10:$H$10</c:f>
              <c:strCache>
                <c:ptCount val="7"/>
                <c:pt idx="0">
                  <c:v>Νοέμβριος 2024</c:v>
                </c:pt>
                <c:pt idx="1">
                  <c:v>Δεκέμβριος 2024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21/5/2025</c:v>
                </c:pt>
                <c:pt idx="6">
                  <c:v>Ιούλιος 2025</c:v>
                </c:pt>
              </c:strCache>
            </c:strRef>
          </c:cat>
          <c:val>
            <c:numRef>
              <c:f>[Book1.xlsx]Sheet2!$B$13:$H$13</c:f>
              <c:numCache>
                <c:formatCode>General</c:formatCode>
                <c:ptCount val="7"/>
                <c:pt idx="0">
                  <c:v>6.6</c:v>
                </c:pt>
                <c:pt idx="1">
                  <c:v>6.6</c:v>
                </c:pt>
                <c:pt idx="2">
                  <c:v>7.5</c:v>
                </c:pt>
                <c:pt idx="3">
                  <c:v>6</c:v>
                </c:pt>
                <c:pt idx="4">
                  <c:v>6.1</c:v>
                </c:pt>
                <c:pt idx="5">
                  <c:v>5.8</c:v>
                </c:pt>
                <c:pt idx="6">
                  <c:v>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F-4136-9B64-89FFA24956B9}"/>
            </c:ext>
          </c:extLst>
        </c:ser>
        <c:ser>
          <c:idx val="3"/>
          <c:order val="3"/>
          <c:tx>
            <c:strRef>
              <c:f>[Book1.xlsx]Sheet2!$A$14</c:f>
              <c:strCache>
                <c:ptCount val="1"/>
                <c:pt idx="0">
                  <c:v>ΠΛΕΥΣΗ ΕΛΕΥΘΕΡΙΑΣ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0"/>
                  <c:y val="1.1223344556677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AC-4496-A8C4-41596BD543E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[Book1.xlsx]Sheet2!$B$10:$H$10</c:f>
              <c:strCache>
                <c:ptCount val="7"/>
                <c:pt idx="0">
                  <c:v>Νοέμβριος 2024</c:v>
                </c:pt>
                <c:pt idx="1">
                  <c:v>Δεκέμβριος 2024</c:v>
                </c:pt>
                <c:pt idx="2">
                  <c:v>Ιανουάριος 2025</c:v>
                </c:pt>
                <c:pt idx="3">
                  <c:v>Μάρτιος 2025</c:v>
                </c:pt>
                <c:pt idx="4">
                  <c:v>Μάιος 2025</c:v>
                </c:pt>
                <c:pt idx="5">
                  <c:v>21/5/2025</c:v>
                </c:pt>
                <c:pt idx="6">
                  <c:v>Ιούλιος 2025</c:v>
                </c:pt>
              </c:strCache>
            </c:strRef>
          </c:cat>
          <c:val>
            <c:numRef>
              <c:f>[Book1.xlsx]Sheet2!$B$14:$H$14</c:f>
              <c:numCache>
                <c:formatCode>General</c:formatCode>
                <c:ptCount val="7"/>
                <c:pt idx="0">
                  <c:v>6.3</c:v>
                </c:pt>
                <c:pt idx="1">
                  <c:v>5.8</c:v>
                </c:pt>
                <c:pt idx="2">
                  <c:v>5.9</c:v>
                </c:pt>
                <c:pt idx="3">
                  <c:v>15.9</c:v>
                </c:pt>
                <c:pt idx="4">
                  <c:v>16.5</c:v>
                </c:pt>
                <c:pt idx="5">
                  <c:v>16</c:v>
                </c:pt>
                <c:pt idx="6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DF-4136-9B64-89FFA24956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97662592"/>
        <c:axId val="197664128"/>
      </c:lineChart>
      <c:catAx>
        <c:axId val="197662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7664128"/>
        <c:crosses val="autoZero"/>
        <c:auto val="1"/>
        <c:lblAlgn val="ctr"/>
        <c:lblOffset val="100"/>
        <c:noMultiLvlLbl val="0"/>
      </c:catAx>
      <c:valAx>
        <c:axId val="1976641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7662592"/>
        <c:crosses val="autoZero"/>
        <c:crossBetween val="between"/>
      </c:valAx>
    </c:plotArea>
    <c:legend>
      <c:legendPos val="t"/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[Book1]Sheet1!$A$17:$A$23</c:f>
              <c:strCache>
                <c:ptCount val="7"/>
                <c:pt idx="0">
                  <c:v>ΔΓ/ΔΑ</c:v>
                </c:pt>
                <c:pt idx="1">
                  <c:v>Επιχειρήσεις/ Τεχνικοί σύμβουλοι που κατάρτιζαν τις προτάσεις</c:v>
                </c:pt>
                <c:pt idx="2">
                  <c:v>Οι κτηνοτρόφοι που ήθελαν παράνομες επιδοτήσεις</c:v>
                </c:pt>
                <c:pt idx="3">
                  <c:v>Κομματάρχες και μεσάζοντες</c:v>
                </c:pt>
                <c:pt idx="4">
                  <c:v>Διοίκηση και υπάλληλοι ΟΠΕΚΕΠΕ</c:v>
                </c:pt>
                <c:pt idx="5">
                  <c:v>Υπουργοί/ Πολιτικά πρόσωπα</c:v>
                </c:pt>
                <c:pt idx="6">
                  <c:v>Όλοι οι εμπλεκόμενοι έχουν αναλογικά ευθύνη</c:v>
                </c:pt>
              </c:strCache>
            </c:strRef>
          </c:cat>
          <c:val>
            <c:numRef>
              <c:f>[Book1]Sheet1!$C$17:$C$23</c:f>
              <c:numCache>
                <c:formatCode>0.0</c:formatCode>
                <c:ptCount val="7"/>
                <c:pt idx="0">
                  <c:v>0.9997513056453653</c:v>
                </c:pt>
                <c:pt idx="1">
                  <c:v>2.4143247948271642</c:v>
                </c:pt>
                <c:pt idx="2">
                  <c:v>10.108928127331531</c:v>
                </c:pt>
                <c:pt idx="3">
                  <c:v>15.771201193732933</c:v>
                </c:pt>
                <c:pt idx="4">
                  <c:v>16.932106441183809</c:v>
                </c:pt>
                <c:pt idx="5">
                  <c:v>50.346679930365561</c:v>
                </c:pt>
                <c:pt idx="6">
                  <c:v>51.610047251927369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28-4B22-9E10-D5CFB4872F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009600"/>
        <c:axId val="284011520"/>
        <c:axId val="0"/>
      </c:bar3DChart>
      <c:catAx>
        <c:axId val="2840096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284011520"/>
        <c:crosses val="autoZero"/>
        <c:auto val="1"/>
        <c:lblAlgn val="ctr"/>
        <c:lblOffset val="100"/>
        <c:noMultiLvlLbl val="0"/>
      </c:catAx>
      <c:valAx>
        <c:axId val="28401152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284009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0529-44D6-A3ED-1CA456EDB5AF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[Book1]Sheet1!$B$28:$B$31</c:f>
              <c:strCache>
                <c:ptCount val="4"/>
                <c:pt idx="0">
                  <c:v>Η Κυβέρνηση της Ν.Δ.</c:v>
                </c:pt>
                <c:pt idx="1">
                  <c:v>Όλες οι Κυβερνήσεις που ανέχτηκαν αντίστοιχα φαινόμενα διαχρονικά</c:v>
                </c:pt>
                <c:pt idx="2">
                  <c:v>Οι παθογένειες στην λειτουργία του Κράτους</c:v>
                </c:pt>
                <c:pt idx="3">
                  <c:v>ΔΓ/ΔΑ</c:v>
                </c:pt>
              </c:strCache>
            </c:strRef>
          </c:cat>
          <c:val>
            <c:numRef>
              <c:f>[Book1]Sheet1!$E$28:$E$31</c:f>
              <c:numCache>
                <c:formatCode>0.0</c:formatCode>
                <c:ptCount val="4"/>
                <c:pt idx="0">
                  <c:v>30.525267612646271</c:v>
                </c:pt>
                <c:pt idx="1">
                  <c:v>47.474234503360719</c:v>
                </c:pt>
                <c:pt idx="2">
                  <c:v>20.434154841921821</c:v>
                </c:pt>
                <c:pt idx="3">
                  <c:v>1.5663430420711939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5-493B-B7CC-C9F6B9C4BE7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BFFD-4818-A92B-325BFDBD0947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[Book1]Sheet1!$B$51:$B$55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[Book1]Sheet1!$E$51:$E$55</c:f>
              <c:numCache>
                <c:formatCode>0.0</c:formatCode>
                <c:ptCount val="5"/>
                <c:pt idx="0">
                  <c:v>75.950211600697031</c:v>
                </c:pt>
                <c:pt idx="1">
                  <c:v>12.206123973114277</c:v>
                </c:pt>
                <c:pt idx="2">
                  <c:v>3.8944485934777187</c:v>
                </c:pt>
                <c:pt idx="3">
                  <c:v>4.2738361961662923</c:v>
                </c:pt>
                <c:pt idx="4">
                  <c:v>3.675379636544684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2-4B6D-9F75-8FF3EE5F746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B944-4666-A586-52ADC43E503B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[Book1]Sheet1!$B$63:$B$67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[Book1]Sheet1!$E$63:$E$67</c:f>
              <c:numCache>
                <c:formatCode>0.0</c:formatCode>
                <c:ptCount val="5"/>
                <c:pt idx="0">
                  <c:v>25.195917351257144</c:v>
                </c:pt>
                <c:pt idx="1">
                  <c:v>13.428927059995006</c:v>
                </c:pt>
                <c:pt idx="2">
                  <c:v>7.8546178740353323</c:v>
                </c:pt>
                <c:pt idx="3">
                  <c:v>47.287030121981637</c:v>
                </c:pt>
                <c:pt idx="4">
                  <c:v>6.2335075927308807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F9-4100-B0E6-819AEE39862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[OUTPUT.xls]Sheet!$B$79</c:f>
              <c:strCache>
                <c:ptCount val="1"/>
                <c:pt idx="0">
                  <c:v>ΝΑΙ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[OUTPUT.xls]Sheet!$A$99:$A$105</c:f>
              <c:strCache>
                <c:ptCount val="7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</c:strCache>
            </c:strRef>
          </c:cat>
          <c:val>
            <c:numRef>
              <c:f>[OUTPUT.xls]Sheet!$B$99:$B$105</c:f>
              <c:numCache>
                <c:formatCode>#,##0.0%</c:formatCode>
                <c:ptCount val="7"/>
                <c:pt idx="0">
                  <c:v>0.25641025641025644</c:v>
                </c:pt>
                <c:pt idx="1">
                  <c:v>0.22018348623853209</c:v>
                </c:pt>
                <c:pt idx="2">
                  <c:v>0.2061855670103093</c:v>
                </c:pt>
                <c:pt idx="3">
                  <c:v>0.29333333333333333</c:v>
                </c:pt>
                <c:pt idx="4">
                  <c:v>0.3125</c:v>
                </c:pt>
                <c:pt idx="5">
                  <c:v>0.42307692307692307</c:v>
                </c:pt>
                <c:pt idx="6">
                  <c:v>0.22222222222222221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1B-4BF6-A7AE-61AF81A67FB9}"/>
            </c:ext>
          </c:extLst>
        </c:ser>
        <c:ser>
          <c:idx val="1"/>
          <c:order val="1"/>
          <c:tx>
            <c:strRef>
              <c:f>[OUTPUT.xls]Sheet!$C$79</c:f>
              <c:strCache>
                <c:ptCount val="1"/>
                <c:pt idx="0">
                  <c:v>ΜΑΛΛΟΝ ΝΑΙ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[OUTPUT.xls]Sheet!$A$99:$A$105</c:f>
              <c:strCache>
                <c:ptCount val="7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</c:strCache>
            </c:strRef>
          </c:cat>
          <c:val>
            <c:numRef>
              <c:f>[OUTPUT.xls]Sheet!$C$99:$C$105</c:f>
              <c:numCache>
                <c:formatCode>#,##0.0%</c:formatCode>
                <c:ptCount val="7"/>
                <c:pt idx="0">
                  <c:v>0.19047619047619047</c:v>
                </c:pt>
                <c:pt idx="1">
                  <c:v>8.2568807339449532E-2</c:v>
                </c:pt>
                <c:pt idx="2">
                  <c:v>0.1134020618556701</c:v>
                </c:pt>
                <c:pt idx="3">
                  <c:v>5.333333333333333E-2</c:v>
                </c:pt>
                <c:pt idx="4">
                  <c:v>0.16666666666666669</c:v>
                </c:pt>
                <c:pt idx="5">
                  <c:v>7.6923076923076927E-2</c:v>
                </c:pt>
                <c:pt idx="6">
                  <c:v>0.14814814814814814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1B-4BF6-A7AE-61AF81A67FB9}"/>
            </c:ext>
          </c:extLst>
        </c:ser>
        <c:ser>
          <c:idx val="2"/>
          <c:order val="2"/>
          <c:tx>
            <c:strRef>
              <c:f>[OUTPUT.xls]Sheet!$D$79</c:f>
              <c:strCache>
                <c:ptCount val="1"/>
                <c:pt idx="0">
                  <c:v>ΜΑΛΛΟΝ ΟΧΙ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[OUTPUT.xls]Sheet!$A$99:$A$105</c:f>
              <c:strCache>
                <c:ptCount val="7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</c:strCache>
            </c:strRef>
          </c:cat>
          <c:val>
            <c:numRef>
              <c:f>[OUTPUT.xls]Sheet!$D$99:$D$105</c:f>
              <c:numCache>
                <c:formatCode>#,##0.0%</c:formatCode>
                <c:ptCount val="7"/>
                <c:pt idx="0">
                  <c:v>0.1172161172161172</c:v>
                </c:pt>
                <c:pt idx="1">
                  <c:v>8.2568807339449532E-2</c:v>
                </c:pt>
                <c:pt idx="2">
                  <c:v>9.2783505154639179E-2</c:v>
                </c:pt>
                <c:pt idx="3">
                  <c:v>1.3333333333333332E-2</c:v>
                </c:pt>
                <c:pt idx="4">
                  <c:v>6.25E-2</c:v>
                </c:pt>
                <c:pt idx="5">
                  <c:v>7.6923076923076927E-2</c:v>
                </c:pt>
                <c:pt idx="6">
                  <c:v>3.7037037037037035E-2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1B-4BF6-A7AE-61AF81A67FB9}"/>
            </c:ext>
          </c:extLst>
        </c:ser>
        <c:ser>
          <c:idx val="3"/>
          <c:order val="3"/>
          <c:tx>
            <c:strRef>
              <c:f>[OUTPUT.xls]Sheet!$E$79</c:f>
              <c:strCache>
                <c:ptCount val="1"/>
                <c:pt idx="0">
                  <c:v>ΟΧΙ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[OUTPUT.xls]Sheet!$A$99:$A$105</c:f>
              <c:strCache>
                <c:ptCount val="7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</c:strCache>
            </c:strRef>
          </c:cat>
          <c:val>
            <c:numRef>
              <c:f>[OUTPUT.xls]Sheet!$E$99:$E$105</c:f>
              <c:numCache>
                <c:formatCode>#,##0.0%</c:formatCode>
                <c:ptCount val="7"/>
                <c:pt idx="0">
                  <c:v>0.39194139194139199</c:v>
                </c:pt>
                <c:pt idx="1">
                  <c:v>0.59633027522935778</c:v>
                </c:pt>
                <c:pt idx="2">
                  <c:v>0.52577319587628868</c:v>
                </c:pt>
                <c:pt idx="3">
                  <c:v>0.58666666666666667</c:v>
                </c:pt>
                <c:pt idx="4">
                  <c:v>0.41666666666666663</c:v>
                </c:pt>
                <c:pt idx="5">
                  <c:v>0.34615384615384615</c:v>
                </c:pt>
                <c:pt idx="6">
                  <c:v>0.55555555555555558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1B-4BF6-A7AE-61AF81A67FB9}"/>
            </c:ext>
          </c:extLst>
        </c:ser>
        <c:ser>
          <c:idx val="4"/>
          <c:order val="4"/>
          <c:tx>
            <c:strRef>
              <c:f>[OUTPUT.xls]Sheet!$F$79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[OUTPUT.xls]Sheet!$A$99:$A$105</c:f>
              <c:strCache>
                <c:ptCount val="7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</c:strCache>
            </c:strRef>
          </c:cat>
          <c:val>
            <c:numRef>
              <c:f>[OUTPUT.xls]Sheet!$F$99:$F$105</c:f>
              <c:numCache>
                <c:formatCode>#,##0.0%</c:formatCode>
                <c:ptCount val="7"/>
                <c:pt idx="0">
                  <c:v>4.3956043956043959E-2</c:v>
                </c:pt>
                <c:pt idx="1">
                  <c:v>1.834862385321101E-2</c:v>
                </c:pt>
                <c:pt idx="2">
                  <c:v>6.1855670103092786E-2</c:v>
                </c:pt>
                <c:pt idx="3">
                  <c:v>5.333333333333333E-2</c:v>
                </c:pt>
                <c:pt idx="4">
                  <c:v>4.1666666666666671E-2</c:v>
                </c:pt>
                <c:pt idx="5">
                  <c:v>7.6923076923076927E-2</c:v>
                </c:pt>
                <c:pt idx="6">
                  <c:v>3.7037037037037035E-2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1B-4BF6-A7AE-61AF81A67F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307872896"/>
        <c:axId val="307874432"/>
        <c:axId val="0"/>
      </c:bar3DChart>
      <c:catAx>
        <c:axId val="3078728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crossAx val="307874432"/>
        <c:crosses val="autoZero"/>
        <c:auto val="1"/>
        <c:lblAlgn val="ctr"/>
        <c:lblOffset val="100"/>
        <c:noMultiLvlLbl val="0"/>
      </c:catAx>
      <c:valAx>
        <c:axId val="3078744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0787289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[Book1]Sheet1!$B$82</c:f>
              <c:strCache>
                <c:ptCount val="1"/>
                <c:pt idx="0">
                  <c:v>ΠΟΛΥ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[Book1]Sheet1!$A$83:$A$85</c:f>
              <c:strCache>
                <c:ptCount val="3"/>
                <c:pt idx="0">
                  <c:v>...με την ένταξη του ΟΠΕΚΕΠΕ στην ΑΑΔΕ</c:v>
                </c:pt>
                <c:pt idx="1">
                  <c:v>... με τη δέσμευση ότι θα επιστραφούν οι επιδοτήσεις που εισπράχθηκαν παράνομα</c:v>
                </c:pt>
                <c:pt idx="2">
                  <c:v>...με τη σύσταση ειδικής ομάδας ελέγχου με οικονομική αστυνομία και ΑΑΔΕ, ώστε να διερευνηθούν όλες οι περιπτώσεις παράνομης καταβολής ενισχύσεων</c:v>
                </c:pt>
              </c:strCache>
            </c:strRef>
          </c:cat>
          <c:val>
            <c:numRef>
              <c:f>[Book1]Sheet1!$B$83:$B$85</c:f>
              <c:numCache>
                <c:formatCode>0.0</c:formatCode>
                <c:ptCount val="3"/>
                <c:pt idx="0">
                  <c:v>17.548419218322149</c:v>
                </c:pt>
                <c:pt idx="1">
                  <c:v>21.439880507841689</c:v>
                </c:pt>
                <c:pt idx="2">
                  <c:v>19.757032611401556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45-49F7-9A9B-9784FF01C5F0}"/>
            </c:ext>
          </c:extLst>
        </c:ser>
        <c:ser>
          <c:idx val="1"/>
          <c:order val="1"/>
          <c:tx>
            <c:strRef>
              <c:f>[Book1]Sheet1!$C$82</c:f>
              <c:strCache>
                <c:ptCount val="1"/>
                <c:pt idx="0">
                  <c:v>ΑΡΚΕΤΑ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[Book1]Sheet1!$A$83:$A$85</c:f>
              <c:strCache>
                <c:ptCount val="3"/>
                <c:pt idx="0">
                  <c:v>...με την ένταξη του ΟΠΕΚΕΠΕ στην ΑΑΔΕ</c:v>
                </c:pt>
                <c:pt idx="1">
                  <c:v>... με τη δέσμευση ότι θα επιστραφούν οι επιδοτήσεις που εισπράχθηκαν παράνομα</c:v>
                </c:pt>
                <c:pt idx="2">
                  <c:v>...με τη σύσταση ειδικής ομάδας ελέγχου με οικονομική αστυνομία και ΑΑΔΕ, ώστε να διερευνηθούν όλες οι περιπτώσεις παράνομης καταβολής ενισχύσεων</c:v>
                </c:pt>
              </c:strCache>
            </c:strRef>
          </c:cat>
          <c:val>
            <c:numRef>
              <c:f>[Book1]Sheet1!$C$83:$C$85</c:f>
              <c:numCache>
                <c:formatCode>0.0</c:formatCode>
                <c:ptCount val="3"/>
                <c:pt idx="0">
                  <c:v>21.866069205875029</c:v>
                </c:pt>
                <c:pt idx="1">
                  <c:v>18.912621359223298</c:v>
                </c:pt>
                <c:pt idx="2">
                  <c:v>23.951207368683097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45-49F7-9A9B-9784FF01C5F0}"/>
            </c:ext>
          </c:extLst>
        </c:ser>
        <c:ser>
          <c:idx val="2"/>
          <c:order val="2"/>
          <c:tx>
            <c:strRef>
              <c:f>[Book1]Sheet1!$D$82</c:f>
              <c:strCache>
                <c:ptCount val="1"/>
                <c:pt idx="0">
                  <c:v>ΛΙΓΟ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[Book1]Sheet1!$A$83:$A$85</c:f>
              <c:strCache>
                <c:ptCount val="3"/>
                <c:pt idx="0">
                  <c:v>...με την ένταξη του ΟΠΕΚΕΠΕ στην ΑΑΔΕ</c:v>
                </c:pt>
                <c:pt idx="1">
                  <c:v>... με τη δέσμευση ότι θα επιστραφούν οι επιδοτήσεις που εισπράχθηκαν παράνομα</c:v>
                </c:pt>
                <c:pt idx="2">
                  <c:v>...με τη σύσταση ειδικής ομάδας ελέγχου με οικονομική αστυνομία και ΑΑΔΕ, ώστε να διερευνηθούν όλες οι περιπτώσεις παράνομης καταβολής ενισχύσεων</c:v>
                </c:pt>
              </c:strCache>
            </c:strRef>
          </c:cat>
          <c:val>
            <c:numRef>
              <c:f>[Book1]Sheet1!$D$83:$D$85</c:f>
              <c:numCache>
                <c:formatCode>0.0</c:formatCode>
                <c:ptCount val="3"/>
                <c:pt idx="0">
                  <c:v>15.990042320139393</c:v>
                </c:pt>
                <c:pt idx="1">
                  <c:v>15.361712720936014</c:v>
                </c:pt>
                <c:pt idx="2">
                  <c:v>17.780433159073919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45-49F7-9A9B-9784FF01C5F0}"/>
            </c:ext>
          </c:extLst>
        </c:ser>
        <c:ser>
          <c:idx val="3"/>
          <c:order val="3"/>
          <c:tx>
            <c:strRef>
              <c:f>[Book1]Sheet1!$E$82</c:f>
              <c:strCache>
                <c:ptCount val="1"/>
                <c:pt idx="0">
                  <c:v>ΚΑΘΟΛΟΥ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[Book1]Sheet1!$A$83:$A$85</c:f>
              <c:strCache>
                <c:ptCount val="3"/>
                <c:pt idx="0">
                  <c:v>...με την ένταξη του ΟΠΕΚΕΠΕ στην ΑΑΔΕ</c:v>
                </c:pt>
                <c:pt idx="1">
                  <c:v>... με τη δέσμευση ότι θα επιστραφούν οι επιδοτήσεις που εισπράχθηκαν παράνομα</c:v>
                </c:pt>
                <c:pt idx="2">
                  <c:v>...με τη σύσταση ειδικής ομάδας ελέγχου με οικονομική αστυνομία και ΑΑΔΕ, ώστε να διερευνηθούν όλες οι περιπτώσεις παράνομης καταβολής ενισχύσεων</c:v>
                </c:pt>
              </c:strCache>
            </c:strRef>
          </c:cat>
          <c:val>
            <c:numRef>
              <c:f>[Book1]Sheet1!$E$83:$E$85</c:f>
              <c:numCache>
                <c:formatCode>0.0</c:formatCode>
                <c:ptCount val="3"/>
                <c:pt idx="0">
                  <c:v>35.588747821757551</c:v>
                </c:pt>
                <c:pt idx="1">
                  <c:v>39.776947971122738</c:v>
                </c:pt>
                <c:pt idx="2">
                  <c:v>33.960667164550664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45-49F7-9A9B-9784FF01C5F0}"/>
            </c:ext>
          </c:extLst>
        </c:ser>
        <c:ser>
          <c:idx val="4"/>
          <c:order val="4"/>
          <c:tx>
            <c:strRef>
              <c:f>[Book1]Sheet1!$F$82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[Book1]Sheet1!$A$83:$A$85</c:f>
              <c:strCache>
                <c:ptCount val="3"/>
                <c:pt idx="0">
                  <c:v>...με την ένταξη του ΟΠΕΚΕΠΕ στην ΑΑΔΕ</c:v>
                </c:pt>
                <c:pt idx="1">
                  <c:v>... με τη δέσμευση ότι θα επιστραφούν οι επιδοτήσεις που εισπράχθηκαν παράνομα</c:v>
                </c:pt>
                <c:pt idx="2">
                  <c:v>...με τη σύσταση ειδικής ομάδας ελέγχου με οικονομική αστυνομία και ΑΑΔΕ, ώστε να διερευνηθούν όλες οι περιπτώσεις παράνομης καταβολής ενισχύσεων</c:v>
                </c:pt>
              </c:strCache>
            </c:strRef>
          </c:cat>
          <c:val>
            <c:numRef>
              <c:f>[Book1]Sheet1!$F$83:$F$85</c:f>
              <c:numCache>
                <c:formatCode>0.0</c:formatCode>
                <c:ptCount val="3"/>
                <c:pt idx="0">
                  <c:v>9.0067214339058861</c:v>
                </c:pt>
                <c:pt idx="1">
                  <c:v>4.5088374408762677</c:v>
                </c:pt>
                <c:pt idx="2">
                  <c:v>4.5506596962907544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45-49F7-9A9B-9784FF01C5F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282992640"/>
        <c:axId val="283152384"/>
        <c:axId val="0"/>
      </c:bar3DChart>
      <c:catAx>
        <c:axId val="2829926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283152384"/>
        <c:crosses val="autoZero"/>
        <c:auto val="1"/>
        <c:lblAlgn val="ctr"/>
        <c:lblOffset val="100"/>
        <c:noMultiLvlLbl val="0"/>
      </c:catAx>
      <c:valAx>
        <c:axId val="28315238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8299264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E5A0-4284-88F0-36055124E67C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[Book1.xlsx]Sheet1!$B$90:$B$92</c:f>
              <c:strCache>
                <c:ptCount val="3"/>
                <c:pt idx="0">
                  <c:v>Να γίνουν πρόωρες εκλογές</c:v>
                </c:pt>
                <c:pt idx="1">
                  <c:v>Να γίνουν στο τέλος της 4ετίας</c:v>
                </c:pt>
                <c:pt idx="2">
                  <c:v>ΔΓ/ΔΑ</c:v>
                </c:pt>
              </c:strCache>
            </c:strRef>
          </c:cat>
          <c:val>
            <c:numRef>
              <c:f>[Book1.xlsx]Sheet1!$E$90:$E$92</c:f>
              <c:numCache>
                <c:formatCode>0.0</c:formatCode>
                <c:ptCount val="3"/>
                <c:pt idx="0">
                  <c:v>44.6</c:v>
                </c:pt>
                <c:pt idx="1">
                  <c:v>49.3</c:v>
                </c:pt>
                <c:pt idx="2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FB-449E-B677-287D8DD217E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[Book1.xlsx]Sheet1!$B$123:$B$136</c:f>
              <c:strCache>
                <c:ptCount val="14"/>
                <c:pt idx="0">
                  <c:v>ΔΓ/ΔΑ</c:v>
                </c:pt>
                <c:pt idx="1">
                  <c:v>Άλλον</c:v>
                </c:pt>
                <c:pt idx="2">
                  <c:v>Aλέξης Χαρίτσης</c:v>
                </c:pt>
                <c:pt idx="3">
                  <c:v>Βασίλης Στίγκας</c:v>
                </c:pt>
                <c:pt idx="4">
                  <c:v>Δημήτρης Νατσιός</c:v>
                </c:pt>
                <c:pt idx="5">
                  <c:v>Αφροδίτη Λατινοπούλου</c:v>
                </c:pt>
                <c:pt idx="6">
                  <c:v>Σωκράτης Φάμελλος</c:v>
                </c:pt>
                <c:pt idx="7">
                  <c:v>Στέφανος Κασσελάκης</c:v>
                </c:pt>
                <c:pt idx="8">
                  <c:v>Δημήτρης Κουτσούμπας</c:v>
                </c:pt>
                <c:pt idx="9">
                  <c:v>Κυριάκος Βελόπουλος</c:v>
                </c:pt>
                <c:pt idx="10">
                  <c:v>Νίκος Ανδρουλάκης</c:v>
                </c:pt>
                <c:pt idx="11">
                  <c:v>Ζωή Κωνσταντοπούλου</c:v>
                </c:pt>
                <c:pt idx="12">
                  <c:v>Κυριάκος Μητσοτάκης</c:v>
                </c:pt>
                <c:pt idx="13">
                  <c:v>Κανέναν</c:v>
                </c:pt>
              </c:strCache>
            </c:strRef>
          </c:cat>
          <c:val>
            <c:numRef>
              <c:f>[Book1.xlsx]Sheet1!$E$123:$E$136</c:f>
              <c:numCache>
                <c:formatCode>0.0</c:formatCode>
                <c:ptCount val="14"/>
                <c:pt idx="0">
                  <c:v>4.2</c:v>
                </c:pt>
                <c:pt idx="1">
                  <c:v>2.7523027134677562</c:v>
                </c:pt>
                <c:pt idx="2">
                  <c:v>0.6</c:v>
                </c:pt>
                <c:pt idx="3">
                  <c:v>0.67214339058999129</c:v>
                </c:pt>
                <c:pt idx="4">
                  <c:v>1.2</c:v>
                </c:pt>
                <c:pt idx="5">
                  <c:v>1.4339058999253149</c:v>
                </c:pt>
                <c:pt idx="6">
                  <c:v>2.2000000000000002</c:v>
                </c:pt>
                <c:pt idx="7">
                  <c:v>2.3998008464027838</c:v>
                </c:pt>
                <c:pt idx="8">
                  <c:v>3.303958177744581</c:v>
                </c:pt>
                <c:pt idx="9">
                  <c:v>6.1</c:v>
                </c:pt>
                <c:pt idx="10">
                  <c:v>7.1</c:v>
                </c:pt>
                <c:pt idx="11">
                  <c:v>9.6</c:v>
                </c:pt>
                <c:pt idx="12">
                  <c:v>27.4</c:v>
                </c:pt>
                <c:pt idx="1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5-4238-AD0D-27D3CCD585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8452352"/>
        <c:axId val="198453888"/>
        <c:axId val="0"/>
      </c:bar3DChart>
      <c:catAx>
        <c:axId val="1984523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198453888"/>
        <c:crosses val="autoZero"/>
        <c:auto val="1"/>
        <c:lblAlgn val="ctr"/>
        <c:lblOffset val="100"/>
        <c:noMultiLvlLbl val="0"/>
      </c:catAx>
      <c:valAx>
        <c:axId val="198453888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98452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50623-DBE4-471C-B59A-721A87247058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2FD9B-6FF8-497C-8F36-FA5359E0B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8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62FD9B-6FF8-497C-8F36-FA5359E0BCC0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331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5849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81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90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72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24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04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30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1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2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46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11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462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1328909"/>
            <a:ext cx="9202738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5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8" indent="0" algn="ctr">
              <a:buNone/>
              <a:defRPr sz="2368"/>
            </a:lvl2pPr>
            <a:lvl3pPr marL="1082657" indent="0" algn="ctr">
              <a:buNone/>
              <a:defRPr sz="2131"/>
            </a:lvl3pPr>
            <a:lvl4pPr marL="1623984" indent="0" algn="ctr">
              <a:buNone/>
              <a:defRPr sz="1894"/>
            </a:lvl4pPr>
            <a:lvl5pPr marL="2165313" indent="0" algn="ctr">
              <a:buNone/>
              <a:defRPr sz="1894"/>
            </a:lvl5pPr>
            <a:lvl6pPr marL="2706642" indent="0" algn="ctr">
              <a:buNone/>
              <a:defRPr sz="1894"/>
            </a:lvl6pPr>
            <a:lvl7pPr marL="3247970" indent="0" algn="ctr">
              <a:buNone/>
              <a:defRPr sz="1894"/>
            </a:lvl7pPr>
            <a:lvl8pPr marL="3789298" indent="0" algn="ctr">
              <a:buNone/>
              <a:defRPr sz="1894"/>
            </a:lvl8pPr>
            <a:lvl9pPr marL="4330626" indent="0" algn="ctr">
              <a:buNone/>
              <a:defRPr sz="1894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69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05402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5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/>
                </a:solidFill>
              </a:defRPr>
            </a:lvl1pPr>
            <a:lvl2pPr marL="541328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2pPr>
            <a:lvl3pPr marL="10826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3pPr>
            <a:lvl4pPr marL="162398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4pPr>
            <a:lvl5pPr marL="2165313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5pPr>
            <a:lvl6pPr marL="2706642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6pPr>
            <a:lvl7pPr marL="3247970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7pPr>
            <a:lvl8pPr marL="3789298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8pPr>
            <a:lvl9pPr marL="4330626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165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074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1"/>
            <a:ext cx="9338072" cy="156950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5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8" indent="0">
              <a:buNone/>
              <a:defRPr sz="2368" b="1"/>
            </a:lvl2pPr>
            <a:lvl3pPr marL="1082657" indent="0">
              <a:buNone/>
              <a:defRPr sz="2131" b="1"/>
            </a:lvl3pPr>
            <a:lvl4pPr marL="1623984" indent="0">
              <a:buNone/>
              <a:defRPr sz="1894" b="1"/>
            </a:lvl4pPr>
            <a:lvl5pPr marL="2165313" indent="0">
              <a:buNone/>
              <a:defRPr sz="1894" b="1"/>
            </a:lvl5pPr>
            <a:lvl6pPr marL="2706642" indent="0">
              <a:buNone/>
              <a:defRPr sz="1894" b="1"/>
            </a:lvl6pPr>
            <a:lvl7pPr marL="3247970" indent="0">
              <a:buNone/>
              <a:defRPr sz="1894" b="1"/>
            </a:lvl7pPr>
            <a:lvl8pPr marL="3789298" indent="0">
              <a:buNone/>
              <a:defRPr sz="1894" b="1"/>
            </a:lvl8pPr>
            <a:lvl9pPr marL="4330626" indent="0">
              <a:buNone/>
              <a:defRPr sz="18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4" y="1990545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8" indent="0">
              <a:buNone/>
              <a:defRPr sz="2368" b="1"/>
            </a:lvl2pPr>
            <a:lvl3pPr marL="1082657" indent="0">
              <a:buNone/>
              <a:defRPr sz="2131" b="1"/>
            </a:lvl3pPr>
            <a:lvl4pPr marL="1623984" indent="0">
              <a:buNone/>
              <a:defRPr sz="1894" b="1"/>
            </a:lvl4pPr>
            <a:lvl5pPr marL="2165313" indent="0">
              <a:buNone/>
              <a:defRPr sz="1894" b="1"/>
            </a:lvl5pPr>
            <a:lvl6pPr marL="2706642" indent="0">
              <a:buNone/>
              <a:defRPr sz="1894" b="1"/>
            </a:lvl6pPr>
            <a:lvl7pPr marL="3247970" indent="0">
              <a:buNone/>
              <a:defRPr sz="1894" b="1"/>
            </a:lvl7pPr>
            <a:lvl8pPr marL="3789298" indent="0">
              <a:buNone/>
              <a:defRPr sz="1894" b="1"/>
            </a:lvl8pPr>
            <a:lvl9pPr marL="4330626" indent="0">
              <a:buNone/>
              <a:defRPr sz="18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4" y="2966078"/>
            <a:ext cx="4602779" cy="436265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5064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0745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63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9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8" indent="0">
              <a:buNone/>
              <a:defRPr sz="1658"/>
            </a:lvl2pPr>
            <a:lvl3pPr marL="1082657" indent="0">
              <a:buNone/>
              <a:defRPr sz="1421"/>
            </a:lvl3pPr>
            <a:lvl4pPr marL="1623984" indent="0">
              <a:buNone/>
              <a:defRPr sz="1184"/>
            </a:lvl4pPr>
            <a:lvl5pPr marL="2165313" indent="0">
              <a:buNone/>
              <a:defRPr sz="1184"/>
            </a:lvl5pPr>
            <a:lvl6pPr marL="2706642" indent="0">
              <a:buNone/>
              <a:defRPr sz="1184"/>
            </a:lvl6pPr>
            <a:lvl7pPr marL="3247970" indent="0">
              <a:buNone/>
              <a:defRPr sz="1184"/>
            </a:lvl7pPr>
            <a:lvl8pPr marL="3789298" indent="0">
              <a:buNone/>
              <a:defRPr sz="1184"/>
            </a:lvl8pPr>
            <a:lvl9pPr marL="4330626" indent="0">
              <a:buNone/>
              <a:defRPr sz="1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8891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9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anchor="t"/>
          <a:lstStyle>
            <a:lvl1pPr marL="0" indent="0">
              <a:buNone/>
              <a:defRPr sz="3789"/>
            </a:lvl1pPr>
            <a:lvl2pPr marL="541328" indent="0">
              <a:buNone/>
              <a:defRPr sz="3315"/>
            </a:lvl2pPr>
            <a:lvl3pPr marL="1082657" indent="0">
              <a:buNone/>
              <a:defRPr sz="2842"/>
            </a:lvl3pPr>
            <a:lvl4pPr marL="1623984" indent="0">
              <a:buNone/>
              <a:defRPr sz="2368"/>
            </a:lvl4pPr>
            <a:lvl5pPr marL="2165313" indent="0">
              <a:buNone/>
              <a:defRPr sz="2368"/>
            </a:lvl5pPr>
            <a:lvl6pPr marL="2706642" indent="0">
              <a:buNone/>
              <a:defRPr sz="2368"/>
            </a:lvl6pPr>
            <a:lvl7pPr marL="3247970" indent="0">
              <a:buNone/>
              <a:defRPr sz="2368"/>
            </a:lvl7pPr>
            <a:lvl8pPr marL="3789298" indent="0">
              <a:buNone/>
              <a:defRPr sz="2368"/>
            </a:lvl8pPr>
            <a:lvl9pPr marL="4330626" indent="0">
              <a:buNone/>
              <a:defRPr sz="2368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8" indent="0">
              <a:buNone/>
              <a:defRPr sz="1658"/>
            </a:lvl2pPr>
            <a:lvl3pPr marL="1082657" indent="0">
              <a:buNone/>
              <a:defRPr sz="1421"/>
            </a:lvl3pPr>
            <a:lvl4pPr marL="1623984" indent="0">
              <a:buNone/>
              <a:defRPr sz="1184"/>
            </a:lvl4pPr>
            <a:lvl5pPr marL="2165313" indent="0">
              <a:buNone/>
              <a:defRPr sz="1184"/>
            </a:lvl5pPr>
            <a:lvl6pPr marL="2706642" indent="0">
              <a:buNone/>
              <a:defRPr sz="1184"/>
            </a:lvl6pPr>
            <a:lvl7pPr marL="3247970" indent="0">
              <a:buNone/>
              <a:defRPr sz="1184"/>
            </a:lvl7pPr>
            <a:lvl8pPr marL="3789298" indent="0">
              <a:buNone/>
              <a:defRPr sz="1184"/>
            </a:lvl8pPr>
            <a:lvl9pPr marL="4330626" indent="0">
              <a:buNone/>
              <a:defRPr sz="1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9785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3738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5" y="432318"/>
            <a:ext cx="2334518" cy="688137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1562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7/6/2025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888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2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836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24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2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9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2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764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991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3" indent="0">
              <a:buNone/>
              <a:defRPr sz="2400" b="1"/>
            </a:lvl2pPr>
            <a:lvl3pPr marL="1081805" indent="0">
              <a:buNone/>
              <a:defRPr sz="2100" b="1"/>
            </a:lvl3pPr>
            <a:lvl4pPr marL="1622712" indent="0">
              <a:buNone/>
              <a:defRPr sz="1900" b="1"/>
            </a:lvl4pPr>
            <a:lvl5pPr marL="2163614" indent="0">
              <a:buNone/>
              <a:defRPr sz="1900" b="1"/>
            </a:lvl5pPr>
            <a:lvl6pPr marL="2704519" indent="0">
              <a:buNone/>
              <a:defRPr sz="1900" b="1"/>
            </a:lvl6pPr>
            <a:lvl7pPr marL="3245425" indent="0">
              <a:buNone/>
              <a:defRPr sz="1900" b="1"/>
            </a:lvl7pPr>
            <a:lvl8pPr marL="3786329" indent="0">
              <a:buNone/>
              <a:defRPr sz="1900" b="1"/>
            </a:lvl8pPr>
            <a:lvl9pPr marL="4327231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3" indent="0">
              <a:buNone/>
              <a:defRPr sz="2400" b="1"/>
            </a:lvl2pPr>
            <a:lvl3pPr marL="1081805" indent="0">
              <a:buNone/>
              <a:defRPr sz="2100" b="1"/>
            </a:lvl3pPr>
            <a:lvl4pPr marL="1622712" indent="0">
              <a:buNone/>
              <a:defRPr sz="1900" b="1"/>
            </a:lvl4pPr>
            <a:lvl5pPr marL="2163614" indent="0">
              <a:buNone/>
              <a:defRPr sz="1900" b="1"/>
            </a:lvl5pPr>
            <a:lvl6pPr marL="2704519" indent="0">
              <a:buNone/>
              <a:defRPr sz="1900" b="1"/>
            </a:lvl6pPr>
            <a:lvl7pPr marL="3245425" indent="0">
              <a:buNone/>
              <a:defRPr sz="1900" b="1"/>
            </a:lvl7pPr>
            <a:lvl8pPr marL="3786329" indent="0">
              <a:buNone/>
              <a:defRPr sz="1900" b="1"/>
            </a:lvl8pPr>
            <a:lvl9pPr marL="4327231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2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03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738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136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9"/>
            <a:ext cx="6052454" cy="6930249"/>
          </a:xfrm>
        </p:spPr>
        <p:txBody>
          <a:bodyPr/>
          <a:lstStyle>
            <a:lvl1pPr>
              <a:defRPr sz="3799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9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3" indent="0">
              <a:buNone/>
              <a:defRPr sz="1399"/>
            </a:lvl2pPr>
            <a:lvl3pPr marL="1081805" indent="0">
              <a:buNone/>
              <a:defRPr sz="1201"/>
            </a:lvl3pPr>
            <a:lvl4pPr marL="1622712" indent="0">
              <a:buNone/>
              <a:defRPr sz="1100"/>
            </a:lvl4pPr>
            <a:lvl5pPr marL="2163614" indent="0">
              <a:buNone/>
              <a:defRPr sz="1100"/>
            </a:lvl5pPr>
            <a:lvl6pPr marL="2704519" indent="0">
              <a:buNone/>
              <a:defRPr sz="1100"/>
            </a:lvl6pPr>
            <a:lvl7pPr marL="3245425" indent="0">
              <a:buNone/>
              <a:defRPr sz="1100"/>
            </a:lvl7pPr>
            <a:lvl8pPr marL="3786329" indent="0">
              <a:buNone/>
              <a:defRPr sz="1100"/>
            </a:lvl8pPr>
            <a:lvl9pPr marL="432723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050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799"/>
            </a:lvl1pPr>
            <a:lvl2pPr marL="540903" indent="0">
              <a:buNone/>
              <a:defRPr sz="3300"/>
            </a:lvl2pPr>
            <a:lvl3pPr marL="1081805" indent="0">
              <a:buNone/>
              <a:defRPr sz="2800"/>
            </a:lvl3pPr>
            <a:lvl4pPr marL="1622712" indent="0">
              <a:buNone/>
              <a:defRPr sz="2400"/>
            </a:lvl4pPr>
            <a:lvl5pPr marL="2163614" indent="0">
              <a:buNone/>
              <a:defRPr sz="2400"/>
            </a:lvl5pPr>
            <a:lvl6pPr marL="2704519" indent="0">
              <a:buNone/>
              <a:defRPr sz="2400"/>
            </a:lvl6pPr>
            <a:lvl7pPr marL="3245425" indent="0">
              <a:buNone/>
              <a:defRPr sz="2400"/>
            </a:lvl7pPr>
            <a:lvl8pPr marL="3786329" indent="0">
              <a:buNone/>
              <a:defRPr sz="2400"/>
            </a:lvl8pPr>
            <a:lvl9pPr marL="4327231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3" indent="0">
              <a:buNone/>
              <a:defRPr sz="1399"/>
            </a:lvl2pPr>
            <a:lvl3pPr marL="1081805" indent="0">
              <a:buNone/>
              <a:defRPr sz="1201"/>
            </a:lvl3pPr>
            <a:lvl4pPr marL="1622712" indent="0">
              <a:buNone/>
              <a:defRPr sz="1100"/>
            </a:lvl4pPr>
            <a:lvl5pPr marL="2163614" indent="0">
              <a:buNone/>
              <a:defRPr sz="1100"/>
            </a:lvl5pPr>
            <a:lvl6pPr marL="2704519" indent="0">
              <a:buNone/>
              <a:defRPr sz="1100"/>
            </a:lvl6pPr>
            <a:lvl7pPr marL="3245425" indent="0">
              <a:buNone/>
              <a:defRPr sz="1100"/>
            </a:lvl7pPr>
            <a:lvl8pPr marL="3786329" indent="0">
              <a:buNone/>
              <a:defRPr sz="1100"/>
            </a:lvl8pPr>
            <a:lvl9pPr marL="432723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445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009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2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7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1"/>
            <a:ext cx="9338072" cy="156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33970B-A2F7-4ACD-9FD3-380A4AC34BD1}" type="datetimeFigureOut">
              <a:rPr lang="en-US" smtClean="0"/>
              <a:pPr>
                <a:defRPr/>
              </a:pPr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7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BEA7B-2213-4F66-9C86-3D7BFA39177B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3348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l" defTabSz="1082657" rtl="0" eaLnBrk="1" latinLnBrk="0" hangingPunct="1">
        <a:lnSpc>
          <a:spcPct val="90000"/>
        </a:lnSpc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664" indent="-270664" algn="l" defTabSz="1082657" rtl="0" eaLnBrk="1" latinLnBrk="0" hangingPunct="1">
        <a:lnSpc>
          <a:spcPct val="90000"/>
        </a:lnSpc>
        <a:spcBef>
          <a:spcPts val="1184"/>
        </a:spcBef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92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20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49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435978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977305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34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62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90" indent="-270664" algn="l" defTabSz="1082657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8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7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84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313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42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70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98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626" algn="l" defTabSz="1082657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5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ctr" defTabSz="1081805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81" indent="-405681" algn="l" defTabSz="1081805" rtl="0" eaLnBrk="1" latinLnBrk="0" hangingPunct="1">
        <a:spcBef>
          <a:spcPct val="20000"/>
        </a:spcBef>
        <a:buFont typeface="Arial" pitchFamily="34" charset="0"/>
        <a:buChar char="•"/>
        <a:defRPr sz="3799" kern="1200">
          <a:solidFill>
            <a:schemeClr val="tx1"/>
          </a:solidFill>
          <a:latin typeface="+mn-lt"/>
          <a:ea typeface="+mn-ea"/>
          <a:cs typeface="+mn-cs"/>
        </a:defRPr>
      </a:lvl1pPr>
      <a:lvl2pPr marL="878970" indent="-338065" algn="l" defTabSz="108180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9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65" indent="-270450" algn="l" defTabSz="10818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67" indent="-270450" algn="l" defTabSz="10818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70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76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79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85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3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805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12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14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19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25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29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31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90" name="Rectangle 208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2" name="Rectangle 209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276449" y="2276449"/>
            <a:ext cx="8141160" cy="3588265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4" name="Rectangle 209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785390" y="3747801"/>
            <a:ext cx="5157144" cy="3586364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6" name="Rectangle 209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2063592" y="2469598"/>
            <a:ext cx="8119556" cy="3180359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8" name="Freeform: Shape 209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375312" y="2027524"/>
            <a:ext cx="5693163" cy="3630821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0" name="Title 1">
            <a:extLst>
              <a:ext uri="{FF2B5EF4-FFF2-40B4-BE49-F238E27FC236}">
                <a16:creationId xmlns:a16="http://schemas.microsoft.com/office/drawing/2014/main" id="{B00613A3-FF99-43AA-9AE1-2568274E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83" y="6073026"/>
            <a:ext cx="3415379" cy="1496086"/>
          </a:xfrm>
        </p:spPr>
        <p:txBody>
          <a:bodyPr anchor="t">
            <a:normAutofit/>
          </a:bodyPr>
          <a:lstStyle/>
          <a:p>
            <a:pPr defTabSz="914406">
              <a:spcBef>
                <a:spcPct val="20000"/>
              </a:spcBef>
              <a:defRPr/>
            </a:pPr>
            <a:r>
              <a:rPr lang="el-GR" altLang="el-GR" sz="1600" b="1" u="sng" dirty="0">
                <a:solidFill>
                  <a:srgbClr val="FFFFFF"/>
                </a:solidFill>
                <a:latin typeface="Calibri" panose="020F0502020204030204" pitchFamily="34" charset="0"/>
              </a:rPr>
              <a:t>ΙΟΥΛΙΟΣ      </a:t>
            </a:r>
            <a:br>
              <a:rPr lang="el-GR" altLang="el-GR" sz="1600" b="1" u="sng" dirty="0">
                <a:solidFill>
                  <a:srgbClr val="FFFFFF"/>
                </a:solidFill>
                <a:latin typeface="Calibri" panose="020F0502020204030204" pitchFamily="34" charset="0"/>
              </a:rPr>
            </a:br>
            <a:r>
              <a:rPr lang="el-GR" altLang="el-GR" sz="1600" b="1" u="sng" dirty="0">
                <a:solidFill>
                  <a:srgbClr val="FFFFFF"/>
                </a:solidFill>
                <a:latin typeface="Calibri" panose="020F0502020204030204" pitchFamily="34" charset="0"/>
              </a:rPr>
              <a:t> 2025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B59F8B54-D178-4AC8-B1C1-CB2B3A4A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481" y="955302"/>
            <a:ext cx="2484438" cy="1769076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  <a:t>ΠΑΝΕΛΛΑΔΙΚΗ ΠΟΛΙΤΙΚΗ   ΕΡΕΥΝΑ</a:t>
            </a:r>
            <a:b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</a:br>
            <a:endParaRPr lang="en-US" altLang="en-US" sz="2400" dirty="0">
              <a:solidFill>
                <a:srgbClr val="FFFFFF"/>
              </a:solidFill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A44FCD08-D7F9-4A3D-AD59-633E3713CE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2" r="12457" b="-1"/>
          <a:stretch/>
        </p:blipFill>
        <p:spPr bwMode="auto">
          <a:xfrm>
            <a:off x="3998249" y="2065392"/>
            <a:ext cx="6416615" cy="398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CA6E3AA4-5D84-FD94-96CE-70C594A038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60975" y="3906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275191C0-BB67-54AB-CAA8-3139895BEC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3375" y="405923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utoShape 6">
            <a:extLst>
              <a:ext uri="{FF2B5EF4-FFF2-40B4-BE49-F238E27FC236}">
                <a16:creationId xmlns:a16="http://schemas.microsoft.com/office/drawing/2014/main" id="{8E9E3DA3-2559-30E8-D01A-17EEC27CC5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65775" y="42116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CDA8A-C21B-DD1C-A166-D8276D93D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BF4896-3577-F7C7-0D72-0CC0676A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64563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Πιστεύετε ότι λόγω του σκανδάλου, χρειάζεται να προκηρυχθούν πρόωρες εκλογές ή αυτές να πραγματοποιηθούν κανονικά στο τέλος της τετραετίας; 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4">
            <a:extLst>
              <a:ext uri="{FF2B5EF4-FFF2-40B4-BE49-F238E27FC236}">
                <a16:creationId xmlns:a16="http://schemas.microsoft.com/office/drawing/2014/main" id="{15BAFBA2-A274-27F1-9614-7C2B6B4230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031012"/>
              </p:ext>
            </p:extLst>
          </p:nvPr>
        </p:nvGraphicFramePr>
        <p:xfrm>
          <a:off x="541338" y="1411835"/>
          <a:ext cx="9744075" cy="5841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B56B0846-B7AD-7048-12C9-CB63EDD15A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BBB34FFC-283B-CA84-0211-FA0CC65524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20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46D44-FD30-42B4-5878-F760C9444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3064C3-A80D-DA2D-D006-14AAEFD92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997656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Ποιον από τους πολιτικούς ηγέτες θεωρείτε καταλληλότερο για Πρωθυπουργό;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6">
            <a:extLst>
              <a:ext uri="{FF2B5EF4-FFF2-40B4-BE49-F238E27FC236}">
                <a16:creationId xmlns:a16="http://schemas.microsoft.com/office/drawing/2014/main" id="{1E903EBA-D9C7-C9E9-AC11-4F4B795CF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628581"/>
              </p:ext>
            </p:extLst>
          </p:nvPr>
        </p:nvGraphicFramePr>
        <p:xfrm>
          <a:off x="541338" y="1433779"/>
          <a:ext cx="9744075" cy="5819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961F5FE2-512A-2CA4-C9F0-FECE9C5BB7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F9B175E9-8D39-29E7-B64C-B5EFAAEF7E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61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DDEE8-980F-6B0A-87DA-0A12D7703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E73293-6BA2-CAB1-14C3-2FB4CFE4A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819236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Ποιον από τους πολιτικούς ηγέτες θεωρείτε καταλληλότερο για Πρωθυπουργό;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139F3BA9-18E1-6880-DB44-47AC09F072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948672"/>
              </p:ext>
            </p:extLst>
          </p:nvPr>
        </p:nvGraphicFramePr>
        <p:xfrm>
          <a:off x="369887" y="1231106"/>
          <a:ext cx="10086975" cy="56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30814BBE-D3CF-E6F3-D28A-50CC7C6E02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899FA85-1238-98D1-52AE-3AEFAA7DD6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501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7B68A-FA21-9C7C-556B-0D784C73F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E62513-FD9D-C216-08D1-1A9B14326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98378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 κόμμα θα ψηφίζατε αν είχαμε πρόωρες Βουλευτικές εκλογές; 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</a:t>
            </a:r>
            <a:r>
              <a:rPr lang="el-GR" sz="2000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των εγκύρων</a:t>
            </a:r>
            <a:endParaRPr lang="en-US" sz="2000" b="1" kern="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8">
            <a:extLst>
              <a:ext uri="{FF2B5EF4-FFF2-40B4-BE49-F238E27FC236}">
                <a16:creationId xmlns:a16="http://schemas.microsoft.com/office/drawing/2014/main" id="{49B324CA-178E-7C64-EE58-609A68B3BD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86894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A8761B83-487D-FB2D-8636-8A0FF0424D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FBF77983-FABF-42C3-FE95-683F3B7C3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7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7ADB9-9415-C94F-13C9-D35263CD8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198F86-089C-E3FC-226C-AFD51A09F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908446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 κόμμα θα ψηφίζατε αν είχαμε πρόωρες Βουλευτικές εκλογές; 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Εκτίμηση</a:t>
            </a:r>
            <a:endParaRPr lang="en-US" sz="2000" b="1" kern="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9">
            <a:extLst>
              <a:ext uri="{FF2B5EF4-FFF2-40B4-BE49-F238E27FC236}">
                <a16:creationId xmlns:a16="http://schemas.microsoft.com/office/drawing/2014/main" id="{BA373A4D-D8A6-AEC1-3B1F-46062D602A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683085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812C3540-05EA-5BA1-BC19-2D91AD0E19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97242F6D-9E8F-4C85-F635-F3E8413E7E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26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651968"/>
          </a:xfrm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tx2">
                    <a:lumMod val="75000"/>
                  </a:schemeClr>
                </a:solidFill>
              </a:rPr>
              <a:t>ΔΙΑΧΡΟΝΙΚΗ ΕΞΕΛΙΞΗ ΕΚΤΙΜΗΣΗΣ ΨΗΦΟΥ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4EE60D0D-66FD-5491-1188-2ECEB61C7E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886178"/>
              </p:ext>
            </p:extLst>
          </p:nvPr>
        </p:nvGraphicFramePr>
        <p:xfrm>
          <a:off x="369887" y="1231106"/>
          <a:ext cx="10086975" cy="56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59638AE7-644A-FD8D-CE88-2F2FD72247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68E133AA-0F9F-0288-A7A8-B91FAFA657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478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C9839C-7810-4604-948A-F6E68C4C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340" y="1003111"/>
            <a:ext cx="3171842" cy="39848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6">
              <a:lnSpc>
                <a:spcPct val="90000"/>
              </a:lnSpc>
              <a:defRPr/>
            </a:pPr>
            <a:r>
              <a:rPr lang="en-US" sz="3700" dirty="0">
                <a:solidFill>
                  <a:schemeClr val="tx2">
                    <a:lumMod val="50000"/>
                  </a:schemeClr>
                </a:solidFill>
              </a:rPr>
              <a:t>ΤΕΛΟΣ ΠΑΡΟΥΣΙΑΣΗΣ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09700C72-8C7A-4CA8-B670-A8F75EE19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796E79-F30F-585F-C328-A2C01963088C}"/>
              </a:ext>
            </a:extLst>
          </p:cNvPr>
          <p:cNvSpPr/>
          <p:nvPr/>
        </p:nvSpPr>
        <p:spPr>
          <a:xfrm>
            <a:off x="0" y="287383"/>
            <a:ext cx="4872446" cy="862148"/>
          </a:xfrm>
          <a:prstGeom prst="rect">
            <a:avLst/>
          </a:prstGeom>
          <a:solidFill>
            <a:srgbClr val="3654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E3752E-B2A6-A803-8A12-3100B17343FD}"/>
              </a:ext>
            </a:extLst>
          </p:cNvPr>
          <p:cNvSpPr txBox="1"/>
          <p:nvPr/>
        </p:nvSpPr>
        <p:spPr>
          <a:xfrm>
            <a:off x="298438" y="441458"/>
            <a:ext cx="39345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ΤΑΥΤΟΤΗΤΑ ΕΡΕΥΝΑΣ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Εικόνα 8">
            <a:extLst>
              <a:ext uri="{FF2B5EF4-FFF2-40B4-BE49-F238E27FC236}">
                <a16:creationId xmlns:a16="http://schemas.microsoft.com/office/drawing/2014/main" id="{C18C39A1-2F97-4B12-ADC8-A1523AF92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975" y="7048124"/>
            <a:ext cx="8925596" cy="784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857D88-9101-5878-849F-A3E55B495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213" y="1303606"/>
            <a:ext cx="10021441" cy="6529074"/>
          </a:xfrm>
        </p:spPr>
        <p:txBody>
          <a:bodyPr>
            <a:noAutofit/>
          </a:bodyPr>
          <a:lstStyle/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Έρευν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 πραγματοποιήθηκε από την Opinion Poll Ε.Π.Ε – Αριθμός Μητρώου Ε.Σ.Ρ. 49.</a:t>
            </a:r>
          </a:p>
          <a:p>
            <a:pPr marL="75898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ΕΝΤΟΛΕΑΣ :</a:t>
            </a:r>
          </a:p>
          <a:p>
            <a:pPr marL="405679" marR="0" lvl="0" indent="-228602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ΕΞΕΤΑΖΟΜΕΝΟΣ ΠΛΗΘΥΣΜΟΣ: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Ηλικί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ας άνω των 17, με δικαίωμα ψήφου</a:t>
            </a:r>
            <a:endParaRPr kumimoji="0" lang="el-G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5898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ΜΕΓΕΘΟΣ ΔΕΙΓΜΑΤΟΣ: 1.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002 Ν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οικοκυριά</a:t>
            </a:r>
            <a:endParaRPr kumimoji="0" lang="el-G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5898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6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ΧΡΟΝΙΚΟ ΔΙΑΣΤΗΜΑ: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ΧΡΟΝΙΚΟ ΔΙΑΣΤΗΜΑ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 02  Ιουλίου </a:t>
            </a:r>
            <a:r>
              <a:rPr lang="el-GR" sz="1100" b="1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έως 04  Ιουλίου    2025</a:t>
            </a: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ΠΕΡΙΟΧΗ ΔΙΕΞΑΓΩΓΗΣ: Πα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νελλ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αδική κάλυψη</a:t>
            </a:r>
          </a:p>
          <a:p>
            <a:pPr marL="405679" marR="0" lvl="0" indent="-228602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ΜΕΘΟΔΟΣ ΔΕΙΓΜΑΤΟΛΗΨΙΑΣ: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Πολυστ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αδιακή τυχαία δειγματοληψία με χρήση quota βάσει  γεωγραφικής κατανομής.</a:t>
            </a:r>
          </a:p>
          <a:p>
            <a:pPr marL="405679" marR="0" lvl="0" indent="-228602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61648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ΜΕΘΟΔΟΣ ΣΥΛΛΟΓΗΣ ΣΤΟΙΧΕΙΩΝ: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702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Τηλεφωνικές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συνεντεύξεις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β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άσει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ηλεκτρονικού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ερωτημ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ατολογίου (CATI).Ακολουθήθηκε η διαδικασία της τυχαίας  επιλογής τηλεφωνικών αριθμών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Random digit dialing (RDD) 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σε σταθερά και κινητά τηλέφωνα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,και 300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web/online panels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Web (Greek)"/>
                <a:ea typeface="+mn-ea"/>
                <a:cs typeface="+mn-cs"/>
              </a:rPr>
              <a:t> 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Web (Greek)"/>
                <a:ea typeface="+mn-ea"/>
                <a:cs typeface="+mn-cs"/>
              </a:rPr>
              <a:t>cawi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 Web (Greek)"/>
                <a:ea typeface="+mn-ea"/>
                <a:cs typeface="+mn-cs"/>
              </a:rPr>
              <a:t>)</a:t>
            </a:r>
            <a:endParaRPr kumimoji="0" lang="el-GR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egoe UI Web (Greek)"/>
              <a:ea typeface="+mn-ea"/>
              <a:cs typeface="+mn-cs"/>
            </a:endParaRPr>
          </a:p>
          <a:p>
            <a:pPr marL="405679" marR="0" lvl="0" indent="-228602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95785" marR="0" lvl="0" indent="-285750" algn="l" defTabSz="1082657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ΣΤΑΘΜΙΣΗ: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Έγινε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στάθμιση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ως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π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ρος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Φύλο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Ηλικί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α, Περιοχή κατοικίας και αποτελεσμάτων 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ευρωεκλογών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του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Ιουνίου 2024</a:t>
            </a:r>
          </a:p>
          <a:p>
            <a:pPr marL="210035" marR="0" lvl="0" indent="0" algn="l" defTabSz="1082657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95785" marR="0" lvl="0" indent="-285750" algn="l" defTabSz="1082657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ΕΛΕΓΧΟΙ 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Έλεγχος πληρότητας  στο 100% , έλεγχος  με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συν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ακρόαση τηλεφωνικής κλήσης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και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θέ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αση οθόνης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σε 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Ποσοστό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18,6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%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συνεντεύξεων </a:t>
            </a: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76073" marR="0" lvl="0" indent="-228602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33221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ΕΛΑΧΙΣΤΕΣ ΒΑΣΕΙΣ ΔΕΙΓΜΑΤΟΣ :</a:t>
            </a:r>
            <a:r>
              <a:rPr kumimoji="0" lang="el-GR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 π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ολιτικά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κόμμ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ατα που συγκεντρώνουν βάση ψηφοφόρων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το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στάθμιστο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δείγμ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μικρότερο των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60-100 α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τόμων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(ΚΚΕ, ΕΛΛΗΝΙΚΗ ΛΥΣΗ, ΣΠΑΡΤΙΑΤΕΣ ,ΠΛΕΥΣΗ ΕΛΕΥΘΕΡΙΑΣ, ΝΙΚΗ,ΜΕΡΑ 25,ΝΕΑ ΑΡΙΣΤΕΡΑ,ΚΙΝΗΜΑ ΔΗΜΟΚΡΑΤΙΑΣ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,ΦΩΝΗ ΛΟΓΙΚΗΣ),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α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νάλυση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επ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ιτρέ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πεται άλλα είναι ενδεικτική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7471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3015" marR="0" lvl="0" indent="-285750" algn="l" defTabSz="914406" rtl="0" eaLnBrk="1" fontAlgn="auto" latinLnBrk="0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25867" algn="l"/>
                <a:tab pos="226299" algn="l"/>
              </a:tabLst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Δειγματοληπτικό σφάλμα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Με διάστημα βεβαιότητας 95%, κυμαίνεται εντός του διαστήματος +/- 3,0 % </a:t>
            </a:r>
          </a:p>
          <a:p>
            <a:pPr marL="225867" marR="0" lvl="0" indent="-228602" algn="l" defTabSz="914406" rtl="0" eaLnBrk="1" fontAlgn="auto" latinLnBrk="0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225867" algn="l"/>
                <a:tab pos="226299" algn="l"/>
              </a:tabLst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90195" marR="0" lvl="0" indent="-28575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Προσω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πικό   field: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Εργάστηκαν 20  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ρευνητές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και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 Ε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πόπτ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ς  </a:t>
            </a:r>
          </a:p>
          <a:p>
            <a:pPr marL="177077" marR="0" lvl="0" indent="0" algn="l" defTabSz="914406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05679" marR="0" lvl="0" indent="-405679" algn="l" defTabSz="914406" rtl="0" eaLnBrk="1" fontAlgn="base" latinLnBrk="0" hangingPunct="1">
              <a:lnSpc>
                <a:spcPct val="90000"/>
              </a:lnSpc>
              <a:spcBef>
                <a:spcPts val="667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Opinion Poll ΕΠΕ.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Είν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αι μέλος του ΣΕΔΕΑ, της ESOMAR, της WAPOR και τηρεί τον κανονισμό του Π.Ε.Σ.Σ. και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τους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διεθνείς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κώδικες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δεοντολογί</a:t>
            </a: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ας για την διεξαγωγή και δημοσιοποίηση ερευνών κοινής γνώμης.</a:t>
            </a:r>
          </a:p>
          <a:p>
            <a:pPr marL="0" indent="0">
              <a:buNone/>
            </a:pPr>
            <a:endParaRPr lang="en-US" sz="1100" dirty="0"/>
          </a:p>
        </p:txBody>
      </p:sp>
      <p:pic>
        <p:nvPicPr>
          <p:cNvPr id="2" name="Εικόνα 1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DEDD2647-27A3-2511-BB47-163A38985D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263" y="1608823"/>
            <a:ext cx="1270871" cy="3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78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69411" y="106314"/>
            <a:ext cx="9679819" cy="1064563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Πιστεύετε ότι υπάρχουν πολιτικές ευθύνες της Κυβέρνησης για το σκάνδαλο του ΟΠΕΚΕΠΕ; 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AF4F4231-71A8-BE3C-E1CD-5737F80460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269"/>
              </p:ext>
            </p:extLst>
          </p:nvPr>
        </p:nvGraphicFramePr>
        <p:xfrm>
          <a:off x="541338" y="1672683"/>
          <a:ext cx="9744075" cy="558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D91486D3-B832-445B-A5DC-14297B7771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BEA98C4A-9523-09CF-86A4-699294AFC1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46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4DB7C-5C53-AB7D-8F31-57178D494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021F02-3C58-40AE-38A3-2CAF6D90D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20319"/>
          </a:xfrm>
        </p:spPr>
        <p:txBody>
          <a:bodyPr>
            <a:no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Ποιοι θεωρείτε ότι έχουν την μεγαλύτερη ευθύνη για αυτό;</a:t>
            </a:r>
            <a:br>
              <a:rPr lang="en-US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μέχρι 2 απαντήσεις</a:t>
            </a:r>
            <a:br>
              <a:rPr lang="el-GR" sz="2000" b="1" kern="1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7DF78E0-7252-C2A3-DC68-B5758F837A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520223"/>
              </p:ext>
            </p:extLst>
          </p:nvPr>
        </p:nvGraphicFramePr>
        <p:xfrm>
          <a:off x="541338" y="1470025"/>
          <a:ext cx="9744075" cy="578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D7146601-0F20-74B5-2EC0-82D8BF3FB8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27CE8AC9-CFB9-ECE5-8783-2BAE42D4DB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24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B0596-3FA1-7868-E537-428124580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52FDCA-7A1C-9D29-576F-F4124E2C3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09168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Συνολικά, τι πιστεύετε ότι φταίει για την ύπαρξη παρανομιών σε επιδοτήσεις αγροτών και κτηνοτρόφων;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DDBCD2DA-209F-F2AF-933B-47FFE6C53B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551546"/>
              </p:ext>
            </p:extLst>
          </p:nvPr>
        </p:nvGraphicFramePr>
        <p:xfrm>
          <a:off x="541338" y="1470025"/>
          <a:ext cx="9744075" cy="578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C7E30A61-13FC-6F77-1ED2-471AD1C145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6FF8FB8E-1544-DE3A-5EF4-2A7FC72E46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677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EE77D-204E-A0DD-4303-BE5616333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CBC960-D505-5E4F-B7CF-1FE80C1A9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941900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Πιστεύετε ότι ήταν πολιτικά αναγκαίες οι παραιτήσεις των Υπουργών;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9D1E3CE2-EA3A-D3C5-2B42-EAF00C99F1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769229"/>
              </p:ext>
            </p:extLst>
          </p:nvPr>
        </p:nvGraphicFramePr>
        <p:xfrm>
          <a:off x="541338" y="1470025"/>
          <a:ext cx="9744075" cy="578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4A45D574-137B-39A1-9B4E-F7625822DC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0B8BBCE7-98EA-CF30-77FE-0218456C0C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68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B5CC9-875E-B644-7B94-78505626D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57927B-1812-B22C-1270-43B75FC27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964202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Θεωρείτε ότι οι παραιτήσεις ήταν βεβιασμένες χωρίς να διερευνηθεί καλύτερα η ύπαρξη ευθυνών τους ή όχι;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7C3C19DF-3850-7F86-3327-8CC33EFB2B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447487"/>
              </p:ext>
            </p:extLst>
          </p:nvPr>
        </p:nvGraphicFramePr>
        <p:xfrm>
          <a:off x="541338" y="1527717"/>
          <a:ext cx="9744075" cy="5725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FDE89E38-2259-D18C-3C10-8489B894B8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848F59A8-1413-7515-B709-44C346D444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059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DA1B2-35B6-F12E-4072-134D99088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4419B2-4015-1AE9-67BD-6ABAD5BF2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76436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Θεωρείτε ότι οι παραιτήσεις ήταν βεβιασμένες χωρίς να διερευνηθεί καλύτερα η ύπαρξη ευθυνών τους ή όχι;</a:t>
            </a:r>
            <a:b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kumimoji="0" lang="el-GR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Ανάλυση ανά κομματική προτίμηση (Ψηφοφόροι Ευρωεκλογών) </a:t>
            </a:r>
            <a:br>
              <a:rPr lang="el-GR" sz="2000" b="1" kern="1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5A91C03C-4E62-4059-8C08-368F1D6BB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980554"/>
              </p:ext>
            </p:extLst>
          </p:nvPr>
        </p:nvGraphicFramePr>
        <p:xfrm>
          <a:off x="541338" y="1750741"/>
          <a:ext cx="9744075" cy="5502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84048DF3-2069-5585-BD78-582480FC8D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64DCC574-D6A4-6DD8-B25C-788E1041FD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660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7426B-D3DC-420D-6B3C-95C7BF08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08FC8A-E7A7-4B7F-C76E-C9154F13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31109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Πόσο ικανοποιημένοι είστε από πρωτοβουλίες του Κ. Μητσοτάκη και τα μέτρα που ήδη εξαγγέλθηκαν ή ελήφθησαν; Συγκεκριμένα...</a:t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E02A3220-F904-676D-F718-BDF4230C0A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716211"/>
              </p:ext>
            </p:extLst>
          </p:nvPr>
        </p:nvGraphicFramePr>
        <p:xfrm>
          <a:off x="541338" y="1470025"/>
          <a:ext cx="9744075" cy="578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γραμματοσειρά, γραφικά, λογότυπο, Μπελ ηλεκτρίκ&#10;&#10;Περιγραφή που δημιουργήθηκε αυτόματα">
            <a:extLst>
              <a:ext uri="{FF2B5EF4-FFF2-40B4-BE49-F238E27FC236}">
                <a16:creationId xmlns:a16="http://schemas.microsoft.com/office/drawing/2014/main" id="{B7F67E7B-EA4A-6F65-B090-195DB39252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840" y="7405141"/>
            <a:ext cx="1270871" cy="560182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B4DD6DED-F408-E0F0-3639-6BB574D2FC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3" y="7397646"/>
            <a:ext cx="1027112" cy="62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265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9531</TotalTime>
  <Words>493</Words>
  <Application>Microsoft Office PowerPoint</Application>
  <PresentationFormat>Χαρτί B4 (ISO) (250x353 χιλ.)</PresentationFormat>
  <Paragraphs>45</Paragraphs>
  <Slides>16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16</vt:i4>
      </vt:variant>
    </vt:vector>
  </HeadingPairs>
  <TitlesOfParts>
    <vt:vector size="27" baseType="lpstr">
      <vt:lpstr>Aptos</vt:lpstr>
      <vt:lpstr>Arial</vt:lpstr>
      <vt:lpstr>Calibri</vt:lpstr>
      <vt:lpstr>Calibri Light</vt:lpstr>
      <vt:lpstr>Segoe UI Web (Greek)</vt:lpstr>
      <vt:lpstr>Times New Roman</vt:lpstr>
      <vt:lpstr>Wingdings</vt:lpstr>
      <vt:lpstr>Office Theme</vt:lpstr>
      <vt:lpstr>1_Office Theme</vt:lpstr>
      <vt:lpstr>2_Office Theme</vt:lpstr>
      <vt:lpstr>3_Office Theme</vt:lpstr>
      <vt:lpstr>ΙΟΥΛΙΟΣ        2025</vt:lpstr>
      <vt:lpstr>Παρουσίαση του PowerPoint</vt:lpstr>
      <vt:lpstr>Πιστεύετε ότι υπάρχουν πολιτικές ευθύνες της Κυβέρνησης για το σκάνδαλο του ΟΠΕΚΕΠΕ;  </vt:lpstr>
      <vt:lpstr>Ποιοι θεωρείτε ότι έχουν την μεγαλύτερη ευθύνη για αυτό; μέχρι 2 απαντήσεις </vt:lpstr>
      <vt:lpstr>Συνολικά, τι πιστεύετε ότι φταίει για την ύπαρξη παρανομιών σε επιδοτήσεις αγροτών και κτηνοτρόφων; </vt:lpstr>
      <vt:lpstr>Πιστεύετε ότι ήταν πολιτικά αναγκαίες οι παραιτήσεις των Υπουργών; </vt:lpstr>
      <vt:lpstr>Θεωρείτε ότι οι παραιτήσεις ήταν βεβιασμένες χωρίς να διερευνηθεί καλύτερα η ύπαρξη ευθυνών τους ή όχι; </vt:lpstr>
      <vt:lpstr>Θεωρείτε ότι οι παραιτήσεις ήταν βεβιασμένες χωρίς να διερευνηθεί καλύτερα η ύπαρξη ευθυνών τους ή όχι;                        Ανάλυση ανά κομματική προτίμηση (Ψηφοφόροι Ευρωεκλογών)  </vt:lpstr>
      <vt:lpstr>Πόσο ικανοποιημένοι είστε από πρωτοβουλίες του Κ. Μητσοτάκη και τα μέτρα που ήδη εξαγγέλθηκαν ή ελήφθησαν; Συγκεκριμένα... </vt:lpstr>
      <vt:lpstr>Πιστεύετε ότι λόγω του σκανδάλου, χρειάζεται να προκηρυχθούν πρόωρες εκλογές ή αυτές να πραγματοποιηθούν κανονικά στο τέλος της τετραετίας;  </vt:lpstr>
      <vt:lpstr>Ποιον από τους πολιτικούς ηγέτες θεωρείτε καταλληλότερο για Πρωθυπουργό; </vt:lpstr>
      <vt:lpstr>Ποιον από τους πολιτικούς ηγέτες θεωρείτε καταλληλότερο για Πρωθυπουργό; </vt:lpstr>
      <vt:lpstr>Ποιο κόμμα θα ψηφίζατε αν είχαμε πρόωρες Βουλευτικές εκλογές;  Επι των εγκύρων</vt:lpstr>
      <vt:lpstr>Ποιο κόμμα θα ψηφίζατε αν είχαμε πρόωρες Βουλευτικές εκλογές;  Εκτίμηση</vt:lpstr>
      <vt:lpstr>ΔΙΑΧΡΟΝΙΚΗ ΕΞΕΛΙΞΗ ΕΚΤΙΜΗΣΗΣ ΨΗΦΟΥ</vt:lpstr>
      <vt:lpstr>ΤΕΛΟΣ ΠΑΡΟΥΣΙΑΣΗΣ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Zaharias Zoupis</cp:lastModifiedBy>
  <cp:revision>1520</cp:revision>
  <dcterms:created xsi:type="dcterms:W3CDTF">2021-02-20T11:15:26Z</dcterms:created>
  <dcterms:modified xsi:type="dcterms:W3CDTF">2025-07-06T07:49:08Z</dcterms:modified>
</cp:coreProperties>
</file>